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15" r:id="rId45"/>
    <p:sldId id="348" r:id="rId46"/>
    <p:sldId id="312" r:id="rId47"/>
    <p:sldId id="318" r:id="rId48"/>
    <p:sldId id="319" r:id="rId49"/>
    <p:sldId id="320" r:id="rId50"/>
    <p:sldId id="321" r:id="rId51"/>
    <p:sldId id="322" r:id="rId52"/>
    <p:sldId id="323" r:id="rId53"/>
    <p:sldId id="324" r:id="rId54"/>
    <p:sldId id="325" r:id="rId55"/>
    <p:sldId id="326" r:id="rId56"/>
    <p:sldId id="313" r:id="rId57"/>
    <p:sldId id="316" r:id="rId58"/>
    <p:sldId id="317" r:id="rId59"/>
    <p:sldId id="329" r:id="rId60"/>
    <p:sldId id="330" r:id="rId61"/>
    <p:sldId id="287" r:id="rId62"/>
    <p:sldId id="286" r:id="rId63"/>
    <p:sldId id="344" r:id="rId64"/>
    <p:sldId id="328" r:id="rId65"/>
    <p:sldId id="294" r:id="rId66"/>
    <p:sldId id="299" r:id="rId67"/>
    <p:sldId id="327" r:id="rId68"/>
    <p:sldId id="302" r:id="rId69"/>
    <p:sldId id="301" r:id="rId70"/>
    <p:sldId id="300" r:id="rId71"/>
    <p:sldId id="339" r:id="rId72"/>
    <p:sldId id="340" r:id="rId73"/>
    <p:sldId id="342" r:id="rId74"/>
    <p:sldId id="346" r:id="rId75"/>
    <p:sldId id="345" r:id="rId76"/>
    <p:sldId id="343" r:id="rId77"/>
    <p:sldId id="341" r:id="rId78"/>
    <p:sldId id="347" r:id="rId79"/>
    <p:sldId id="331" r:id="rId80"/>
    <p:sldId id="338" r:id="rId81"/>
    <p:sldId id="332" r:id="rId82"/>
    <p:sldId id="333" r:id="rId83"/>
    <p:sldId id="336" r:id="rId84"/>
    <p:sldId id="26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70" d="100"/>
          <a:sy n="70" d="100"/>
        </p:scale>
        <p:origin x="-1374" y="-6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114605440"/>
        <c:axId val="114902144"/>
      </c:barChart>
      <c:catAx>
        <c:axId val="114605440"/>
        <c:scaling>
          <c:orientation val="maxMin"/>
        </c:scaling>
        <c:axPos val="l"/>
        <c:tickLblPos val="nextTo"/>
        <c:crossAx val="114902144"/>
        <c:crosses val="autoZero"/>
        <c:auto val="1"/>
        <c:lblAlgn val="ctr"/>
        <c:lblOffset val="100"/>
      </c:catAx>
      <c:valAx>
        <c:axId val="114902144"/>
        <c:scaling>
          <c:orientation val="minMax"/>
        </c:scaling>
        <c:axPos val="t"/>
        <c:majorGridlines/>
        <c:numFmt formatCode="General" sourceLinked="1"/>
        <c:tickLblPos val="nextTo"/>
        <c:crossAx val="114605440"/>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19.989999999999924</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15630080"/>
        <c:axId val="115631616"/>
      </c:barChart>
      <c:catAx>
        <c:axId val="115630080"/>
        <c:scaling>
          <c:orientation val="minMax"/>
        </c:scaling>
        <c:delete val="1"/>
        <c:axPos val="b"/>
        <c:tickLblPos val="none"/>
        <c:crossAx val="115631616"/>
        <c:crosses val="autoZero"/>
        <c:auto val="1"/>
        <c:lblAlgn val="ctr"/>
        <c:lblOffset val="100"/>
      </c:catAx>
      <c:valAx>
        <c:axId val="115631616"/>
        <c:scaling>
          <c:orientation val="minMax"/>
          <c:max val="100"/>
        </c:scaling>
        <c:axPos val="l"/>
        <c:majorGridlines/>
        <c:numFmt formatCode="&quot;£&quot;#,##0.00_);[Red]\(&quot;£&quot;#,##0.00\)" sourceLinked="1"/>
        <c:tickLblPos val="nextTo"/>
        <c:crossAx val="11563008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114938240"/>
        <c:axId val="114939776"/>
      </c:barChart>
      <c:catAx>
        <c:axId val="114938240"/>
        <c:scaling>
          <c:orientation val="maxMin"/>
        </c:scaling>
        <c:axPos val="l"/>
        <c:tickLblPos val="nextTo"/>
        <c:crossAx val="114939776"/>
        <c:crosses val="autoZero"/>
        <c:auto val="1"/>
        <c:lblAlgn val="ctr"/>
        <c:lblOffset val="100"/>
      </c:catAx>
      <c:valAx>
        <c:axId val="114939776"/>
        <c:scaling>
          <c:orientation val="minMax"/>
          <c:min val="0"/>
        </c:scaling>
        <c:axPos val="t"/>
        <c:majorGridlines/>
        <c:numFmt formatCode="General" sourceLinked="1"/>
        <c:tickLblPos val="nextTo"/>
        <c:crossAx val="114938240"/>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114980736"/>
        <c:axId val="114982272"/>
      </c:barChart>
      <c:catAx>
        <c:axId val="114980736"/>
        <c:scaling>
          <c:orientation val="maxMin"/>
        </c:scaling>
        <c:axPos val="l"/>
        <c:tickLblPos val="nextTo"/>
        <c:crossAx val="114982272"/>
        <c:crosses val="autoZero"/>
        <c:auto val="1"/>
        <c:lblAlgn val="ctr"/>
        <c:lblOffset val="100"/>
      </c:catAx>
      <c:valAx>
        <c:axId val="114982272"/>
        <c:scaling>
          <c:orientation val="minMax"/>
        </c:scaling>
        <c:axPos val="t"/>
        <c:majorGridlines/>
        <c:numFmt formatCode="General" sourceLinked="1"/>
        <c:tickLblPos val="nextTo"/>
        <c:crossAx val="114980736"/>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114911488"/>
        <c:axId val="114999296"/>
      </c:barChart>
      <c:catAx>
        <c:axId val="114911488"/>
        <c:scaling>
          <c:orientation val="maxMin"/>
        </c:scaling>
        <c:axPos val="l"/>
        <c:tickLblPos val="nextTo"/>
        <c:crossAx val="114999296"/>
        <c:crosses val="autoZero"/>
        <c:auto val="1"/>
        <c:lblAlgn val="ctr"/>
        <c:lblOffset val="100"/>
      </c:catAx>
      <c:valAx>
        <c:axId val="114999296"/>
        <c:scaling>
          <c:orientation val="minMax"/>
        </c:scaling>
        <c:axPos val="t"/>
        <c:majorGridlines/>
        <c:numFmt formatCode="General" sourceLinked="1"/>
        <c:tickLblPos val="nextTo"/>
        <c:crossAx val="11491148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115444736"/>
        <c:axId val="115450624"/>
      </c:barChart>
      <c:catAx>
        <c:axId val="115444736"/>
        <c:scaling>
          <c:orientation val="maxMin"/>
        </c:scaling>
        <c:axPos val="l"/>
        <c:tickLblPos val="nextTo"/>
        <c:crossAx val="115450624"/>
        <c:crosses val="autoZero"/>
        <c:auto val="1"/>
        <c:lblAlgn val="ctr"/>
        <c:lblOffset val="100"/>
      </c:catAx>
      <c:valAx>
        <c:axId val="115450624"/>
        <c:scaling>
          <c:orientation val="minMax"/>
        </c:scaling>
        <c:axPos val="t"/>
        <c:majorGridlines/>
        <c:numFmt formatCode="General" sourceLinked="1"/>
        <c:tickLblPos val="nextTo"/>
        <c:crossAx val="115444736"/>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115483008"/>
        <c:axId val="115484544"/>
      </c:barChart>
      <c:catAx>
        <c:axId val="115483008"/>
        <c:scaling>
          <c:orientation val="maxMin"/>
        </c:scaling>
        <c:axPos val="l"/>
        <c:numFmt formatCode="General" sourceLinked="1"/>
        <c:tickLblPos val="nextTo"/>
        <c:crossAx val="115484544"/>
        <c:crosses val="autoZero"/>
        <c:auto val="1"/>
        <c:lblAlgn val="ctr"/>
        <c:lblOffset val="100"/>
      </c:catAx>
      <c:valAx>
        <c:axId val="115484544"/>
        <c:scaling>
          <c:orientation val="minMax"/>
        </c:scaling>
        <c:axPos val="t"/>
        <c:majorGridlines/>
        <c:numFmt formatCode="General" sourceLinked="1"/>
        <c:tickLblPos val="nextTo"/>
        <c:crossAx val="115483008"/>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115520640"/>
        <c:axId val="115522176"/>
      </c:barChart>
      <c:catAx>
        <c:axId val="115520640"/>
        <c:scaling>
          <c:orientation val="maxMin"/>
        </c:scaling>
        <c:axPos val="l"/>
        <c:tickLblPos val="nextTo"/>
        <c:crossAx val="115522176"/>
        <c:crosses val="autoZero"/>
        <c:auto val="1"/>
        <c:lblAlgn val="ctr"/>
        <c:lblOffset val="100"/>
      </c:catAx>
      <c:valAx>
        <c:axId val="115522176"/>
        <c:scaling>
          <c:orientation val="minMax"/>
        </c:scaling>
        <c:axPos val="t"/>
        <c:majorGridlines/>
        <c:numFmt formatCode="General" sourceLinked="1"/>
        <c:tickLblPos val="nextTo"/>
        <c:crossAx val="115520640"/>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115538176"/>
        <c:axId val="115560448"/>
      </c:barChart>
      <c:catAx>
        <c:axId val="115538176"/>
        <c:scaling>
          <c:orientation val="maxMin"/>
        </c:scaling>
        <c:axPos val="l"/>
        <c:tickLblPos val="nextTo"/>
        <c:crossAx val="115560448"/>
        <c:crosses val="autoZero"/>
        <c:auto val="1"/>
        <c:lblAlgn val="ctr"/>
        <c:lblOffset val="100"/>
      </c:catAx>
      <c:valAx>
        <c:axId val="115560448"/>
        <c:scaling>
          <c:orientation val="minMax"/>
        </c:scaling>
        <c:axPos val="t"/>
        <c:majorGridlines/>
        <c:numFmt formatCode="General" sourceLinked="1"/>
        <c:tickLblPos val="nextTo"/>
        <c:crossAx val="115538176"/>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115579904"/>
        <c:axId val="115593984"/>
      </c:barChart>
      <c:catAx>
        <c:axId val="115579904"/>
        <c:scaling>
          <c:orientation val="maxMin"/>
        </c:scaling>
        <c:axPos val="l"/>
        <c:tickLblPos val="nextTo"/>
        <c:crossAx val="115593984"/>
        <c:crosses val="autoZero"/>
        <c:auto val="1"/>
        <c:lblAlgn val="ctr"/>
        <c:lblOffset val="100"/>
      </c:catAx>
      <c:valAx>
        <c:axId val="115593984"/>
        <c:scaling>
          <c:orientation val="minMax"/>
        </c:scaling>
        <c:axPos val="t"/>
        <c:majorGridlines/>
        <c:numFmt formatCode="General" sourceLinked="1"/>
        <c:tickLblPos val="nextTo"/>
        <c:crossAx val="115579904"/>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03/10/2017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03/10/2017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03/10/2017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03/10/2017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03/10/2017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03/10/2017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7" name="Picture 3" descr="C:\Users\Owner\Desktop\School Documents\School work\STRIPEZ\Electronic Project\Renders\V27\Design v27 Home 2.png"/>
          <p:cNvPicPr>
            <a:picLocks noChangeAspect="1" noChangeArrowheads="1"/>
          </p:cNvPicPr>
          <p:nvPr/>
        </p:nvPicPr>
        <p:blipFill>
          <a:blip r:embed="rId3" cstate="print"/>
          <a:srcRect l="14913" r="8660"/>
          <a:stretch>
            <a:fillRect/>
          </a:stretch>
        </p:blipFill>
        <p:spPr bwMode="auto">
          <a:xfrm>
            <a:off x="1331639" y="3861048"/>
            <a:ext cx="3909989" cy="2351984"/>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4"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Right </a:t>
            </a:r>
            <a:r>
              <a:rPr lang="en-GB" dirty="0" smtClean="0"/>
              <a:t>Side Piece (1x</a:t>
            </a:r>
            <a:r>
              <a:rPr lang="en-GB" dirty="0" smtClean="0"/>
              <a:t>)</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Lef</a:t>
            </a:r>
            <a:r>
              <a:rPr lang="en-GB" dirty="0" smtClean="0"/>
              <a:t>t Side Piece (1x</a:t>
            </a:r>
            <a:r>
              <a:rPr lang="en-GB" dirty="0" smtClean="0"/>
              <a:t>)</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980728"/>
          <a:ext cx="7741213" cy="5472608"/>
        </p:xfrm>
        <a:graphic>
          <a:graphicData uri="http://schemas.openxmlformats.org/presentationml/2006/ole">
            <p:oleObj spid="_x0000_s1229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0966" y="1196752"/>
          <a:ext cx="7537498" cy="5328592"/>
        </p:xfrm>
        <a:graphic>
          <a:graphicData uri="http://schemas.openxmlformats.org/presentationml/2006/ole">
            <p:oleObj spid="_x0000_s133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a:t>
            </a:r>
            <a:r>
              <a:rPr lang="en-GB" sz="2000" dirty="0" smtClean="0"/>
              <a:t>the</a:t>
            </a:r>
            <a:r>
              <a:rPr lang="en-GB" sz="2000" dirty="0" smtClean="0"/>
              <a:t> </a:t>
            </a:r>
            <a:r>
              <a:rPr lang="en-GB" sz="2000" dirty="0" smtClean="0"/>
              <a:t>LM324 which is a quad version of the </a:t>
            </a:r>
            <a:r>
              <a:rPr lang="en-GB" sz="2000" dirty="0" smtClean="0"/>
              <a:t>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a:t>
            </a:r>
            <a:r>
              <a:rPr lang="en-GB" sz="2000" dirty="0" smtClean="0"/>
              <a:t>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Most of the case will be made out of soft wood</a:t>
            </a:r>
          </a:p>
          <a:p>
            <a:r>
              <a:rPr lang="en-GB" dirty="0" smtClean="0"/>
              <a:t>The wood can be sourced from sustainable sources</a:t>
            </a:r>
          </a:p>
          <a:p>
            <a:r>
              <a:rPr lang="en-GB" dirty="0" smtClean="0"/>
              <a:t>Some parts of the case will be made of plastic which can cause issues due to recycling as.</a:t>
            </a:r>
          </a:p>
          <a:p>
            <a:r>
              <a:rPr lang="en-GB" dirty="0" smtClean="0"/>
              <a:t>The circuit does not contain any batteries which is good because they could damage the environment by being incorrectly disposed</a:t>
            </a:r>
          </a:p>
          <a:p>
            <a:r>
              <a:rPr lang="en-GB" dirty="0" smtClean="0"/>
              <a:t>The screws will be metal which is widely recyclable</a:t>
            </a:r>
          </a:p>
          <a:p>
            <a:r>
              <a:rPr lang="en-GB" dirty="0" smtClean="0"/>
              <a:t>The solder used will not be lead-based so it will not poison the environment when it is disposed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2291</TotalTime>
  <Words>6003</Words>
  <Application>Microsoft Office PowerPoint</Application>
  <PresentationFormat>On-screen Show (4:3)</PresentationFormat>
  <Paragraphs>857</Paragraphs>
  <Slides>84</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86" baseType="lpstr">
      <vt:lpstr>Solstice</vt:lpstr>
      <vt:lpstr>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V31</vt:lpstr>
      <vt:lpstr>Individual Casing Parts</vt:lpstr>
      <vt:lpstr>10mm  Wood </vt:lpstr>
      <vt:lpstr>Top and Bottom Pieces (2x)</vt:lpstr>
      <vt:lpstr>Right Side Piece (1x)</vt:lpstr>
      <vt:lpstr>Left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Possible components</vt:lpstr>
      <vt:lpstr>Possible Components</vt:lpstr>
      <vt:lpstr>Social, Moral            and        Environmental Issues</vt:lpstr>
      <vt:lpstr>Social and Moral Issues</vt:lpstr>
      <vt:lpstr>Environmental Issues</vt:lpstr>
      <vt:lpstr>Slide 84</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198</cp:revision>
  <dcterms:created xsi:type="dcterms:W3CDTF">2017-03-15T14:55:26Z</dcterms:created>
  <dcterms:modified xsi:type="dcterms:W3CDTF">2017-10-03T20:44:13Z</dcterms:modified>
</cp:coreProperties>
</file>